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Glacial Indifference" panose="020B0604020202020204" charset="0"/>
      <p:regular r:id="rId11"/>
    </p:embeddedFont>
    <p:embeddedFont>
      <p:font typeface="Glacial Indifference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11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svg"/><Relationship Id="rId7" Type="http://schemas.openxmlformats.org/officeDocument/2006/relationships/image" Target="../media/image11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7.svg"/><Relationship Id="rId5" Type="http://schemas.openxmlformats.org/officeDocument/2006/relationships/image" Target="../media/image23.sv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25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8.svg"/><Relationship Id="rId7" Type="http://schemas.openxmlformats.org/officeDocument/2006/relationships/image" Target="../media/image11.svg"/><Relationship Id="rId12" Type="http://schemas.openxmlformats.org/officeDocument/2006/relationships/image" Target="../media/image3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31.png"/><Relationship Id="rId5" Type="http://schemas.openxmlformats.org/officeDocument/2006/relationships/image" Target="../media/image23.svg"/><Relationship Id="rId10" Type="http://schemas.openxmlformats.org/officeDocument/2006/relationships/image" Target="../media/image30.svg"/><Relationship Id="rId4" Type="http://schemas.openxmlformats.org/officeDocument/2006/relationships/image" Target="../media/image22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982806">
            <a:off x="720300" y="6421716"/>
            <a:ext cx="8842272" cy="11861584"/>
          </a:xfrm>
          <a:custGeom>
            <a:avLst/>
            <a:gdLst/>
            <a:ahLst/>
            <a:cxnLst/>
            <a:rect l="l" t="t" r="r" b="b"/>
            <a:pathLst>
              <a:path w="8842272" h="11861584">
                <a:moveTo>
                  <a:pt x="0" y="0"/>
                </a:moveTo>
                <a:lnTo>
                  <a:pt x="8842272" y="0"/>
                </a:lnTo>
                <a:lnTo>
                  <a:pt x="8842272" y="11861584"/>
                </a:lnTo>
                <a:lnTo>
                  <a:pt x="0" y="118615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 rot="-6501204">
            <a:off x="14436371" y="-5496618"/>
            <a:ext cx="8807178" cy="11814508"/>
          </a:xfrm>
          <a:custGeom>
            <a:avLst/>
            <a:gdLst/>
            <a:ahLst/>
            <a:cxnLst/>
            <a:rect l="l" t="t" r="r" b="b"/>
            <a:pathLst>
              <a:path w="8807178" h="11814508">
                <a:moveTo>
                  <a:pt x="0" y="0"/>
                </a:moveTo>
                <a:lnTo>
                  <a:pt x="8807179" y="0"/>
                </a:lnTo>
                <a:lnTo>
                  <a:pt x="8807179" y="11814507"/>
                </a:lnTo>
                <a:lnTo>
                  <a:pt x="0" y="118145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 rot="10571821">
            <a:off x="10628437" y="8363453"/>
            <a:ext cx="5947318" cy="7978109"/>
          </a:xfrm>
          <a:custGeom>
            <a:avLst/>
            <a:gdLst/>
            <a:ahLst/>
            <a:cxnLst/>
            <a:rect l="l" t="t" r="r" b="b"/>
            <a:pathLst>
              <a:path w="5947318" h="7978109">
                <a:moveTo>
                  <a:pt x="0" y="0"/>
                </a:moveTo>
                <a:lnTo>
                  <a:pt x="5947318" y="0"/>
                </a:lnTo>
                <a:lnTo>
                  <a:pt x="5947318" y="7978110"/>
                </a:lnTo>
                <a:lnTo>
                  <a:pt x="0" y="7978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MX"/>
          </a:p>
        </p:txBody>
      </p:sp>
      <p:sp>
        <p:nvSpPr>
          <p:cNvPr id="5" name="Freeform 5"/>
          <p:cNvSpPr/>
          <p:nvPr/>
        </p:nvSpPr>
        <p:spPr>
          <a:xfrm rot="-5114765">
            <a:off x="12562314" y="6590238"/>
            <a:ext cx="8542938" cy="7393525"/>
          </a:xfrm>
          <a:custGeom>
            <a:avLst/>
            <a:gdLst/>
            <a:ahLst/>
            <a:cxnLst/>
            <a:rect l="l" t="t" r="r" b="b"/>
            <a:pathLst>
              <a:path w="8542938" h="7393525">
                <a:moveTo>
                  <a:pt x="0" y="0"/>
                </a:moveTo>
                <a:lnTo>
                  <a:pt x="8542939" y="0"/>
                </a:lnTo>
                <a:lnTo>
                  <a:pt x="8542939" y="7393524"/>
                </a:lnTo>
                <a:lnTo>
                  <a:pt x="0" y="73935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 rot="-5058328">
            <a:off x="16163450" y="-5976170"/>
            <a:ext cx="7156478" cy="6935278"/>
          </a:xfrm>
          <a:custGeom>
            <a:avLst/>
            <a:gdLst/>
            <a:ahLst/>
            <a:cxnLst/>
            <a:rect l="l" t="t" r="r" b="b"/>
            <a:pathLst>
              <a:path w="7156478" h="6935278">
                <a:moveTo>
                  <a:pt x="0" y="0"/>
                </a:moveTo>
                <a:lnTo>
                  <a:pt x="7156478" y="0"/>
                </a:lnTo>
                <a:lnTo>
                  <a:pt x="7156478" y="6935278"/>
                </a:lnTo>
                <a:lnTo>
                  <a:pt x="0" y="69352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 rot="3318101">
            <a:off x="-4568022" y="7135533"/>
            <a:ext cx="10117864" cy="10062676"/>
          </a:xfrm>
          <a:custGeom>
            <a:avLst/>
            <a:gdLst/>
            <a:ahLst/>
            <a:cxnLst/>
            <a:rect l="l" t="t" r="r" b="b"/>
            <a:pathLst>
              <a:path w="10117864" h="10062676">
                <a:moveTo>
                  <a:pt x="0" y="0"/>
                </a:moveTo>
                <a:lnTo>
                  <a:pt x="10117864" y="0"/>
                </a:lnTo>
                <a:lnTo>
                  <a:pt x="10117864" y="10062676"/>
                </a:lnTo>
                <a:lnTo>
                  <a:pt x="0" y="100626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MX"/>
          </a:p>
        </p:txBody>
      </p:sp>
      <p:sp>
        <p:nvSpPr>
          <p:cNvPr id="8" name="Freeform 8"/>
          <p:cNvSpPr/>
          <p:nvPr/>
        </p:nvSpPr>
        <p:spPr>
          <a:xfrm rot="6800871">
            <a:off x="-6407646" y="-4360493"/>
            <a:ext cx="8542938" cy="7393525"/>
          </a:xfrm>
          <a:custGeom>
            <a:avLst/>
            <a:gdLst/>
            <a:ahLst/>
            <a:cxnLst/>
            <a:rect l="l" t="t" r="r" b="b"/>
            <a:pathLst>
              <a:path w="8542938" h="7393525">
                <a:moveTo>
                  <a:pt x="0" y="0"/>
                </a:moveTo>
                <a:lnTo>
                  <a:pt x="8542939" y="0"/>
                </a:lnTo>
                <a:lnTo>
                  <a:pt x="8542939" y="7393525"/>
                </a:lnTo>
                <a:lnTo>
                  <a:pt x="0" y="73935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MX"/>
          </a:p>
        </p:txBody>
      </p:sp>
      <p:sp>
        <p:nvSpPr>
          <p:cNvPr id="9" name="Freeform 9"/>
          <p:cNvSpPr/>
          <p:nvPr/>
        </p:nvSpPr>
        <p:spPr>
          <a:xfrm>
            <a:off x="5323982" y="3934859"/>
            <a:ext cx="7640037" cy="1728558"/>
          </a:xfrm>
          <a:custGeom>
            <a:avLst/>
            <a:gdLst/>
            <a:ahLst/>
            <a:cxnLst/>
            <a:rect l="l" t="t" r="r" b="b"/>
            <a:pathLst>
              <a:path w="7640037" h="1728558">
                <a:moveTo>
                  <a:pt x="0" y="0"/>
                </a:moveTo>
                <a:lnTo>
                  <a:pt x="7640036" y="0"/>
                </a:lnTo>
                <a:lnTo>
                  <a:pt x="7640036" y="1728558"/>
                </a:lnTo>
                <a:lnTo>
                  <a:pt x="0" y="172855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0" name="TextBox 10"/>
          <p:cNvSpPr txBox="1"/>
          <p:nvPr/>
        </p:nvSpPr>
        <p:spPr>
          <a:xfrm>
            <a:off x="5989364" y="6872106"/>
            <a:ext cx="5996595" cy="3192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1"/>
              </a:lnSpc>
            </a:pPr>
            <a:r>
              <a:rPr lang="en-US" sz="2572" b="1" spc="56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Docente:</a:t>
            </a:r>
          </a:p>
          <a:p>
            <a:pPr algn="ctr">
              <a:lnSpc>
                <a:spcPts val="3601"/>
              </a:lnSpc>
            </a:pPr>
            <a:r>
              <a:rPr lang="en-US" sz="2572" spc="56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William Baldemar López Rodríguez </a:t>
            </a:r>
          </a:p>
          <a:p>
            <a:pPr algn="ctr">
              <a:lnSpc>
                <a:spcPts val="3601"/>
              </a:lnSpc>
            </a:pPr>
            <a:r>
              <a:rPr lang="en-US" sz="2572" b="1" spc="56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Alumnos: </a:t>
            </a:r>
          </a:p>
          <a:p>
            <a:pPr algn="ctr">
              <a:lnSpc>
                <a:spcPts val="3601"/>
              </a:lnSpc>
            </a:pPr>
            <a:r>
              <a:rPr lang="en-US" sz="2572" spc="56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Andres Alejandro Castellanos Salas</a:t>
            </a:r>
          </a:p>
          <a:p>
            <a:pPr algn="ctr">
              <a:lnSpc>
                <a:spcPts val="3601"/>
              </a:lnSpc>
            </a:pPr>
            <a:r>
              <a:rPr lang="en-US" sz="2572" spc="56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Edel Uscanga Contreras</a:t>
            </a:r>
          </a:p>
          <a:p>
            <a:pPr algn="ctr">
              <a:lnSpc>
                <a:spcPts val="3601"/>
              </a:lnSpc>
            </a:pPr>
            <a:r>
              <a:rPr lang="en-US" sz="2572" spc="56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Rodolfo Armando García De La Cruz</a:t>
            </a:r>
          </a:p>
          <a:p>
            <a:pPr marL="0" lvl="0" indent="0" algn="ctr">
              <a:lnSpc>
                <a:spcPts val="3601"/>
              </a:lnSpc>
              <a:spcBef>
                <a:spcPct val="0"/>
              </a:spcBef>
            </a:pPr>
            <a:endParaRPr lang="en-US" sz="2572" spc="56">
              <a:solidFill>
                <a:srgbClr val="15254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972925" y="2503276"/>
            <a:ext cx="14342151" cy="1371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14"/>
              </a:lnSpc>
            </a:pPr>
            <a:r>
              <a:rPr lang="en-US" sz="7938" b="1" spc="746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MEDICIÓN DEL SERVICIO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754283" y="-66675"/>
            <a:ext cx="12201487" cy="2665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30"/>
              </a:lnSpc>
            </a:pPr>
            <a:r>
              <a:rPr lang="en-US" sz="3021" spc="284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UNIVERSIDAD JUÁREZ AUTÓNOMA DE TABASCO </a:t>
            </a:r>
          </a:p>
          <a:p>
            <a:pPr algn="ctr">
              <a:lnSpc>
                <a:spcPts val="4230"/>
              </a:lnSpc>
            </a:pPr>
            <a:r>
              <a:rPr lang="en-US" sz="3021" spc="284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DIVISIÓN ACADÉMICA ECONÓMICO ADMINISTRATIVA</a:t>
            </a:r>
          </a:p>
          <a:p>
            <a:pPr algn="ctr">
              <a:lnSpc>
                <a:spcPts val="4230"/>
              </a:lnSpc>
            </a:pPr>
            <a:r>
              <a:rPr lang="en-US" sz="3021" spc="284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LICENCIATURA EN ADMINISTRACIÓN</a:t>
            </a:r>
          </a:p>
          <a:p>
            <a:pPr algn="ctr">
              <a:lnSpc>
                <a:spcPts val="4230"/>
              </a:lnSpc>
            </a:pPr>
            <a:r>
              <a:rPr lang="en-US" sz="3021" spc="284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DACEA</a:t>
            </a:r>
          </a:p>
          <a:p>
            <a:pPr marL="0" lvl="0" indent="0" algn="ctr">
              <a:lnSpc>
                <a:spcPts val="4230"/>
              </a:lnSpc>
              <a:spcBef>
                <a:spcPct val="0"/>
              </a:spcBef>
            </a:pPr>
            <a:endParaRPr lang="en-US" sz="3021" spc="284">
              <a:solidFill>
                <a:srgbClr val="15254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501204">
            <a:off x="-4899086" y="-8147683"/>
            <a:ext cx="9798172" cy="13143890"/>
          </a:xfrm>
          <a:custGeom>
            <a:avLst/>
            <a:gdLst/>
            <a:ahLst/>
            <a:cxnLst/>
            <a:rect l="l" t="t" r="r" b="b"/>
            <a:pathLst>
              <a:path w="9798172" h="13143890">
                <a:moveTo>
                  <a:pt x="0" y="0"/>
                </a:moveTo>
                <a:lnTo>
                  <a:pt x="9798172" y="0"/>
                </a:lnTo>
                <a:lnTo>
                  <a:pt x="9798172" y="13143889"/>
                </a:lnTo>
                <a:lnTo>
                  <a:pt x="0" y="131438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 rot="-8798399">
            <a:off x="11434890" y="2417332"/>
            <a:ext cx="9798172" cy="13143890"/>
          </a:xfrm>
          <a:custGeom>
            <a:avLst/>
            <a:gdLst/>
            <a:ahLst/>
            <a:cxnLst/>
            <a:rect l="l" t="t" r="r" b="b"/>
            <a:pathLst>
              <a:path w="9798172" h="13143890">
                <a:moveTo>
                  <a:pt x="0" y="0"/>
                </a:moveTo>
                <a:lnTo>
                  <a:pt x="9798172" y="0"/>
                </a:lnTo>
                <a:lnTo>
                  <a:pt x="9798172" y="13143890"/>
                </a:lnTo>
                <a:lnTo>
                  <a:pt x="0" y="131438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 rot="-10301337">
            <a:off x="9883234" y="-2150579"/>
            <a:ext cx="12901483" cy="11165647"/>
          </a:xfrm>
          <a:custGeom>
            <a:avLst/>
            <a:gdLst/>
            <a:ahLst/>
            <a:cxnLst/>
            <a:rect l="l" t="t" r="r" b="b"/>
            <a:pathLst>
              <a:path w="12901483" h="11165647">
                <a:moveTo>
                  <a:pt x="0" y="0"/>
                </a:moveTo>
                <a:lnTo>
                  <a:pt x="12901483" y="0"/>
                </a:lnTo>
                <a:lnTo>
                  <a:pt x="12901483" y="11165647"/>
                </a:lnTo>
                <a:lnTo>
                  <a:pt x="0" y="111656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MX"/>
          </a:p>
        </p:txBody>
      </p:sp>
      <p:sp>
        <p:nvSpPr>
          <p:cNvPr id="5" name="Freeform 5"/>
          <p:cNvSpPr/>
          <p:nvPr/>
        </p:nvSpPr>
        <p:spPr>
          <a:xfrm rot="458160">
            <a:off x="-3775194" y="6616870"/>
            <a:ext cx="8481393" cy="7340260"/>
          </a:xfrm>
          <a:custGeom>
            <a:avLst/>
            <a:gdLst/>
            <a:ahLst/>
            <a:cxnLst/>
            <a:rect l="l" t="t" r="r" b="b"/>
            <a:pathLst>
              <a:path w="8481393" h="7340260">
                <a:moveTo>
                  <a:pt x="0" y="0"/>
                </a:moveTo>
                <a:lnTo>
                  <a:pt x="8481393" y="0"/>
                </a:lnTo>
                <a:lnTo>
                  <a:pt x="8481393" y="7340260"/>
                </a:lnTo>
                <a:lnTo>
                  <a:pt x="0" y="73402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MX"/>
          </a:p>
        </p:txBody>
      </p:sp>
      <p:sp>
        <p:nvSpPr>
          <p:cNvPr id="6" name="TextBox 6"/>
          <p:cNvSpPr txBox="1"/>
          <p:nvPr/>
        </p:nvSpPr>
        <p:spPr>
          <a:xfrm>
            <a:off x="2344704" y="1943183"/>
            <a:ext cx="6411555" cy="1319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726"/>
              </a:lnSpc>
            </a:pPr>
            <a:r>
              <a:rPr lang="en-US" sz="7662" b="1" spc="720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CONTENIDO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44704" y="1115260"/>
            <a:ext cx="4756100" cy="980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57"/>
              </a:lnSpc>
            </a:pPr>
            <a:r>
              <a:rPr lang="en-US" sz="5683" spc="534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TABLA DE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953857" y="3585596"/>
            <a:ext cx="7863481" cy="4256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1495" lvl="1" indent="-370748" algn="l">
              <a:lnSpc>
                <a:spcPts val="4808"/>
              </a:lnSpc>
              <a:buFont typeface="Arial"/>
              <a:buChar char="•"/>
            </a:pPr>
            <a:r>
              <a:rPr lang="en-US" sz="3434" u="none" strike="noStrike" spc="75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Introducción</a:t>
            </a:r>
          </a:p>
          <a:p>
            <a:pPr marL="741495" lvl="1" indent="-370748" algn="l">
              <a:lnSpc>
                <a:spcPts val="4808"/>
              </a:lnSpc>
              <a:buFont typeface="Arial"/>
              <a:buChar char="•"/>
            </a:pPr>
            <a:r>
              <a:rPr lang="en-US" sz="3434" u="none" strike="noStrike" spc="75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Variables</a:t>
            </a:r>
          </a:p>
          <a:p>
            <a:pPr marL="741495" lvl="1" indent="-370748" algn="l">
              <a:lnSpc>
                <a:spcPts val="4808"/>
              </a:lnSpc>
              <a:buFont typeface="Arial"/>
              <a:buChar char="•"/>
            </a:pPr>
            <a:r>
              <a:rPr lang="en-US" sz="3434" u="none" strike="noStrike" spc="75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Recolección de datos e instrumento</a:t>
            </a:r>
          </a:p>
          <a:p>
            <a:pPr marL="741495" lvl="1" indent="-370748" algn="l">
              <a:lnSpc>
                <a:spcPts val="4808"/>
              </a:lnSpc>
              <a:buFont typeface="Arial"/>
              <a:buChar char="•"/>
            </a:pPr>
            <a:r>
              <a:rPr lang="en-US" sz="3434" u="none" strike="noStrike" spc="75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Tabla de Indicadores de Eficiencia</a:t>
            </a:r>
          </a:p>
          <a:p>
            <a:pPr marL="741495" lvl="1" indent="-370748" algn="l">
              <a:lnSpc>
                <a:spcPts val="4808"/>
              </a:lnSpc>
              <a:buFont typeface="Arial"/>
              <a:buChar char="•"/>
            </a:pPr>
            <a:r>
              <a:rPr lang="en-US" sz="3434" u="none" strike="noStrike" spc="75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Plan de Mejora</a:t>
            </a:r>
          </a:p>
          <a:p>
            <a:pPr marL="741495" lvl="1" indent="-370748" algn="l">
              <a:lnSpc>
                <a:spcPts val="4808"/>
              </a:lnSpc>
              <a:buFont typeface="Arial"/>
              <a:buChar char="•"/>
            </a:pPr>
            <a:r>
              <a:rPr lang="en-US" sz="3434" u="none" strike="noStrike" spc="75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Conclusión </a:t>
            </a:r>
          </a:p>
          <a:p>
            <a:pPr algn="l">
              <a:lnSpc>
                <a:spcPts val="4808"/>
              </a:lnSpc>
            </a:pPr>
            <a:endParaRPr lang="en-US" sz="3434" u="none" strike="noStrike" spc="75">
              <a:solidFill>
                <a:srgbClr val="15254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817337" y="3585596"/>
            <a:ext cx="813952" cy="3646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8"/>
              </a:lnSpc>
            </a:pPr>
            <a:r>
              <a:rPr lang="en-US" sz="3434" b="1" spc="75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01</a:t>
            </a:r>
          </a:p>
          <a:p>
            <a:pPr algn="ctr">
              <a:lnSpc>
                <a:spcPts val="4808"/>
              </a:lnSpc>
            </a:pPr>
            <a:r>
              <a:rPr lang="en-US" sz="3434" b="1" spc="75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02</a:t>
            </a:r>
          </a:p>
          <a:p>
            <a:pPr algn="ctr">
              <a:lnSpc>
                <a:spcPts val="4808"/>
              </a:lnSpc>
            </a:pPr>
            <a:r>
              <a:rPr lang="en-US" sz="3434" b="1" spc="75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03</a:t>
            </a:r>
          </a:p>
          <a:p>
            <a:pPr algn="ctr">
              <a:lnSpc>
                <a:spcPts val="4808"/>
              </a:lnSpc>
            </a:pPr>
            <a:r>
              <a:rPr lang="en-US" sz="3434" b="1" spc="75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04</a:t>
            </a:r>
          </a:p>
          <a:p>
            <a:pPr algn="ctr">
              <a:lnSpc>
                <a:spcPts val="4808"/>
              </a:lnSpc>
            </a:pPr>
            <a:r>
              <a:rPr lang="en-US" sz="3434" b="1" spc="75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05</a:t>
            </a:r>
          </a:p>
          <a:p>
            <a:pPr marL="0" lvl="0" indent="0" algn="ctr">
              <a:lnSpc>
                <a:spcPts val="4808"/>
              </a:lnSpc>
              <a:spcBef>
                <a:spcPct val="0"/>
              </a:spcBef>
            </a:pPr>
            <a:r>
              <a:rPr lang="en-US" sz="3434" b="1" spc="75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06</a:t>
            </a:r>
          </a:p>
        </p:txBody>
      </p:sp>
      <p:sp>
        <p:nvSpPr>
          <p:cNvPr id="10" name="Freeform 10"/>
          <p:cNvSpPr/>
          <p:nvPr/>
        </p:nvSpPr>
        <p:spPr>
          <a:xfrm>
            <a:off x="-1446812" y="7841762"/>
            <a:ext cx="5482705" cy="4884592"/>
          </a:xfrm>
          <a:custGeom>
            <a:avLst/>
            <a:gdLst/>
            <a:ahLst/>
            <a:cxnLst/>
            <a:rect l="l" t="t" r="r" b="b"/>
            <a:pathLst>
              <a:path w="5482705" h="4884592">
                <a:moveTo>
                  <a:pt x="0" y="0"/>
                </a:moveTo>
                <a:lnTo>
                  <a:pt x="5482705" y="0"/>
                </a:lnTo>
                <a:lnTo>
                  <a:pt x="5482705" y="4884591"/>
                </a:lnTo>
                <a:lnTo>
                  <a:pt x="0" y="48845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29195" y="331181"/>
            <a:ext cx="13054396" cy="1252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58"/>
              </a:lnSpc>
            </a:pPr>
            <a:r>
              <a:rPr lang="en-US" sz="7327" b="1" spc="688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Introducción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94125" y="1920709"/>
            <a:ext cx="16165175" cy="670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1"/>
              </a:lnSpc>
            </a:pPr>
            <a:r>
              <a:rPr lang="en-US" sz="3120" spc="68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El presente trabajo se centra en el análisis de la eficiencia en la empresa Cinépolis, una de las principales cadenas de entretenimiento en México y el mundo. La elección de esta organización se debió a su relevancia en el sector de servicios, así como a la accesibilidad de información relacionada con la percepción y experiencia de los clientes. Para ello, se diseñó un instrumento de recolección de datos aplicado a una muestra de usuarios, lo cual permitió identificar aspectos clave de la calidad del servicio, la rapidez en la atención, la limpieza de las instalaciones, la amabilidad del personal y la relación costo-beneficio percibida.</a:t>
            </a:r>
          </a:p>
          <a:p>
            <a:pPr algn="l">
              <a:lnSpc>
                <a:spcPts val="5991"/>
              </a:lnSpc>
            </a:pPr>
            <a:endParaRPr lang="en-US" sz="3120" spc="68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31656" y="1599554"/>
            <a:ext cx="10397872" cy="765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9"/>
              </a:lnSpc>
            </a:pPr>
            <a:endParaRPr/>
          </a:p>
          <a:p>
            <a:pPr algn="l">
              <a:lnSpc>
                <a:spcPts val="4689"/>
              </a:lnSpc>
            </a:pPr>
            <a:r>
              <a:rPr lang="en-US" sz="3349" b="1" u="none" strike="noStrike" spc="73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Se evaluaron 7 momentos de verdad del servicio (cliente final):</a:t>
            </a:r>
          </a:p>
          <a:p>
            <a:pPr marL="723175" lvl="1" indent="-361587" algn="l">
              <a:lnSpc>
                <a:spcPts val="4689"/>
              </a:lnSpc>
              <a:buAutoNum type="arabicPeriod"/>
            </a:pPr>
            <a:r>
              <a:rPr lang="en-US" sz="3349" u="none" strike="noStrike" spc="73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Compra de boletos (taquilla/app)</a:t>
            </a:r>
          </a:p>
          <a:p>
            <a:pPr marL="723175" lvl="1" indent="-361587" algn="l">
              <a:lnSpc>
                <a:spcPts val="4689"/>
              </a:lnSpc>
              <a:buAutoNum type="arabicPeriod"/>
            </a:pPr>
            <a:r>
              <a:rPr lang="en-US" sz="3349" u="none" strike="noStrike" spc="73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Tiempo de fila en dulcería</a:t>
            </a:r>
          </a:p>
          <a:p>
            <a:pPr marL="723175" lvl="1" indent="-361587" algn="l">
              <a:lnSpc>
                <a:spcPts val="4689"/>
              </a:lnSpc>
              <a:buAutoNum type="arabicPeriod"/>
            </a:pPr>
            <a:r>
              <a:rPr lang="en-US" sz="3349" u="none" strike="noStrike" spc="73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Limpieza de salas</a:t>
            </a:r>
          </a:p>
          <a:p>
            <a:pPr marL="723175" lvl="1" indent="-361587" algn="l">
              <a:lnSpc>
                <a:spcPts val="4689"/>
              </a:lnSpc>
              <a:buAutoNum type="arabicPeriod"/>
            </a:pPr>
            <a:r>
              <a:rPr lang="en-US" sz="3349" u="none" strike="noStrike" spc="73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Limpieza de sanitarios</a:t>
            </a:r>
          </a:p>
          <a:p>
            <a:pPr marL="723175" lvl="1" indent="-361587" algn="l">
              <a:lnSpc>
                <a:spcPts val="4689"/>
              </a:lnSpc>
              <a:buAutoNum type="arabicPeriod"/>
            </a:pPr>
            <a:r>
              <a:rPr lang="en-US" sz="3349" u="none" strike="noStrike" spc="73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Amabilidad del personal</a:t>
            </a:r>
          </a:p>
          <a:p>
            <a:pPr marL="723175" lvl="1" indent="-361587" algn="l">
              <a:lnSpc>
                <a:spcPts val="4689"/>
              </a:lnSpc>
              <a:buAutoNum type="arabicPeriod"/>
            </a:pPr>
            <a:r>
              <a:rPr lang="en-US" sz="3349" u="none" strike="noStrike" spc="73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Puntualidad de funciones</a:t>
            </a:r>
          </a:p>
          <a:p>
            <a:pPr marL="723175" lvl="1" indent="-361587" algn="l">
              <a:lnSpc>
                <a:spcPts val="4689"/>
              </a:lnSpc>
              <a:buAutoNum type="arabicPeriod"/>
            </a:pPr>
            <a:r>
              <a:rPr lang="en-US" sz="3349" u="none" strike="noStrike" spc="73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Calidad de audio y video</a:t>
            </a:r>
          </a:p>
          <a:p>
            <a:pPr algn="l">
              <a:lnSpc>
                <a:spcPts val="4689"/>
              </a:lnSpc>
            </a:pPr>
            <a:r>
              <a:rPr lang="en-US" sz="3349" b="1" u="none" strike="noStrike" spc="73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Escala: </a:t>
            </a:r>
            <a:r>
              <a:rPr lang="en-US" sz="3349" u="none" strike="noStrike" spc="73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Bueno / Regular / Malo (ordinal).</a:t>
            </a:r>
          </a:p>
          <a:p>
            <a:pPr algn="l">
              <a:lnSpc>
                <a:spcPts val="4689"/>
              </a:lnSpc>
            </a:pPr>
            <a:endParaRPr lang="en-US" sz="3349" u="none" strike="noStrike" spc="73">
              <a:solidFill>
                <a:srgbClr val="15254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4689"/>
              </a:lnSpc>
            </a:pPr>
            <a:endParaRPr lang="en-US" sz="3349" u="none" strike="noStrike" spc="73">
              <a:solidFill>
                <a:srgbClr val="15254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61985" y="-142875"/>
            <a:ext cx="8324690" cy="1252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58"/>
              </a:lnSpc>
            </a:pPr>
            <a:r>
              <a:rPr lang="en-US" sz="7327" b="1" spc="688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VARIABLES</a:t>
            </a:r>
          </a:p>
        </p:txBody>
      </p:sp>
      <p:sp>
        <p:nvSpPr>
          <p:cNvPr id="4" name="Freeform 4"/>
          <p:cNvSpPr/>
          <p:nvPr/>
        </p:nvSpPr>
        <p:spPr>
          <a:xfrm rot="-6399961">
            <a:off x="11329998" y="-1574727"/>
            <a:ext cx="13805122" cy="17698875"/>
          </a:xfrm>
          <a:custGeom>
            <a:avLst/>
            <a:gdLst/>
            <a:ahLst/>
            <a:cxnLst/>
            <a:rect l="l" t="t" r="r" b="b"/>
            <a:pathLst>
              <a:path w="13805122" h="17698875">
                <a:moveTo>
                  <a:pt x="0" y="0"/>
                </a:moveTo>
                <a:lnTo>
                  <a:pt x="13805122" y="0"/>
                </a:lnTo>
                <a:lnTo>
                  <a:pt x="13805122" y="17698875"/>
                </a:lnTo>
                <a:lnTo>
                  <a:pt x="0" y="176988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MX"/>
          </a:p>
        </p:txBody>
      </p:sp>
      <p:grpSp>
        <p:nvGrpSpPr>
          <p:cNvPr id="5" name="Group 5"/>
          <p:cNvGrpSpPr/>
          <p:nvPr/>
        </p:nvGrpSpPr>
        <p:grpSpPr>
          <a:xfrm>
            <a:off x="11476490" y="2508050"/>
            <a:ext cx="6238131" cy="623813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5027" r="-52143"/>
              </a:stretch>
            </a:blipFill>
            <a:ln w="95250" cap="sq">
              <a:solidFill>
                <a:srgbClr val="D89C6C"/>
              </a:solidFill>
              <a:prstDash val="solid"/>
              <a:miter/>
            </a:ln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7" name="Freeform 7"/>
          <p:cNvSpPr/>
          <p:nvPr/>
        </p:nvSpPr>
        <p:spPr>
          <a:xfrm>
            <a:off x="15572246" y="8746182"/>
            <a:ext cx="1966466" cy="1884231"/>
          </a:xfrm>
          <a:custGeom>
            <a:avLst/>
            <a:gdLst/>
            <a:ahLst/>
            <a:cxnLst/>
            <a:rect l="l" t="t" r="r" b="b"/>
            <a:pathLst>
              <a:path w="1966466" h="1884231">
                <a:moveTo>
                  <a:pt x="0" y="0"/>
                </a:moveTo>
                <a:lnTo>
                  <a:pt x="1966465" y="0"/>
                </a:lnTo>
                <a:lnTo>
                  <a:pt x="1966465" y="1884231"/>
                </a:lnTo>
                <a:lnTo>
                  <a:pt x="0" y="18842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MX"/>
          </a:p>
        </p:txBody>
      </p:sp>
      <p:sp>
        <p:nvSpPr>
          <p:cNvPr id="8" name="Freeform 8"/>
          <p:cNvSpPr/>
          <p:nvPr/>
        </p:nvSpPr>
        <p:spPr>
          <a:xfrm>
            <a:off x="17259300" y="8746182"/>
            <a:ext cx="1966466" cy="1884231"/>
          </a:xfrm>
          <a:custGeom>
            <a:avLst/>
            <a:gdLst/>
            <a:ahLst/>
            <a:cxnLst/>
            <a:rect l="l" t="t" r="r" b="b"/>
            <a:pathLst>
              <a:path w="1966466" h="1884231">
                <a:moveTo>
                  <a:pt x="0" y="0"/>
                </a:moveTo>
                <a:lnTo>
                  <a:pt x="1966466" y="0"/>
                </a:lnTo>
                <a:lnTo>
                  <a:pt x="1966466" y="1884231"/>
                </a:lnTo>
                <a:lnTo>
                  <a:pt x="0" y="18842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MX"/>
          </a:p>
        </p:txBody>
      </p:sp>
      <p:sp>
        <p:nvSpPr>
          <p:cNvPr id="9" name="Freeform 9"/>
          <p:cNvSpPr/>
          <p:nvPr/>
        </p:nvSpPr>
        <p:spPr>
          <a:xfrm rot="659918">
            <a:off x="-442221" y="-3550155"/>
            <a:ext cx="6556116" cy="6126988"/>
          </a:xfrm>
          <a:custGeom>
            <a:avLst/>
            <a:gdLst/>
            <a:ahLst/>
            <a:cxnLst/>
            <a:rect l="l" t="t" r="r" b="b"/>
            <a:pathLst>
              <a:path w="6556116" h="6126988">
                <a:moveTo>
                  <a:pt x="0" y="0"/>
                </a:moveTo>
                <a:lnTo>
                  <a:pt x="6556116" y="0"/>
                </a:lnTo>
                <a:lnTo>
                  <a:pt x="6556116" y="6126989"/>
                </a:lnTo>
                <a:lnTo>
                  <a:pt x="0" y="61269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82082" y="-2346462"/>
            <a:ext cx="5544196" cy="5181303"/>
          </a:xfrm>
          <a:custGeom>
            <a:avLst/>
            <a:gdLst/>
            <a:ahLst/>
            <a:cxnLst/>
            <a:rect l="l" t="t" r="r" b="b"/>
            <a:pathLst>
              <a:path w="5544196" h="5181303">
                <a:moveTo>
                  <a:pt x="0" y="0"/>
                </a:moveTo>
                <a:lnTo>
                  <a:pt x="5544195" y="0"/>
                </a:lnTo>
                <a:lnTo>
                  <a:pt x="5544195" y="5181303"/>
                </a:lnTo>
                <a:lnTo>
                  <a:pt x="0" y="51813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 rot="-9354559">
            <a:off x="12926360" y="6510663"/>
            <a:ext cx="8367389" cy="7819705"/>
          </a:xfrm>
          <a:custGeom>
            <a:avLst/>
            <a:gdLst/>
            <a:ahLst/>
            <a:cxnLst/>
            <a:rect l="l" t="t" r="r" b="b"/>
            <a:pathLst>
              <a:path w="8367389" h="7819705">
                <a:moveTo>
                  <a:pt x="0" y="0"/>
                </a:moveTo>
                <a:lnTo>
                  <a:pt x="8367389" y="0"/>
                </a:lnTo>
                <a:lnTo>
                  <a:pt x="8367389" y="7819705"/>
                </a:lnTo>
                <a:lnTo>
                  <a:pt x="0" y="78197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 rot="5400000">
            <a:off x="14160309" y="-2034794"/>
            <a:ext cx="6556116" cy="6126988"/>
          </a:xfrm>
          <a:custGeom>
            <a:avLst/>
            <a:gdLst/>
            <a:ahLst/>
            <a:cxnLst/>
            <a:rect l="l" t="t" r="r" b="b"/>
            <a:pathLst>
              <a:path w="6556116" h="6126988">
                <a:moveTo>
                  <a:pt x="0" y="0"/>
                </a:moveTo>
                <a:lnTo>
                  <a:pt x="6556116" y="0"/>
                </a:lnTo>
                <a:lnTo>
                  <a:pt x="6556116" y="6126988"/>
                </a:lnTo>
                <a:lnTo>
                  <a:pt x="0" y="61269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MX"/>
          </a:p>
        </p:txBody>
      </p:sp>
      <p:sp>
        <p:nvSpPr>
          <p:cNvPr id="5" name="Freeform 5"/>
          <p:cNvSpPr/>
          <p:nvPr/>
        </p:nvSpPr>
        <p:spPr>
          <a:xfrm rot="-5521968">
            <a:off x="-2724576" y="6945233"/>
            <a:ext cx="6556116" cy="6126988"/>
          </a:xfrm>
          <a:custGeom>
            <a:avLst/>
            <a:gdLst/>
            <a:ahLst/>
            <a:cxnLst/>
            <a:rect l="l" t="t" r="r" b="b"/>
            <a:pathLst>
              <a:path w="6556116" h="6126988">
                <a:moveTo>
                  <a:pt x="0" y="0"/>
                </a:moveTo>
                <a:lnTo>
                  <a:pt x="6556116" y="0"/>
                </a:lnTo>
                <a:lnTo>
                  <a:pt x="6556116" y="6126988"/>
                </a:lnTo>
                <a:lnTo>
                  <a:pt x="0" y="61269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MX"/>
          </a:p>
        </p:txBody>
      </p:sp>
      <p:sp>
        <p:nvSpPr>
          <p:cNvPr id="6" name="TextBox 6"/>
          <p:cNvSpPr txBox="1"/>
          <p:nvPr/>
        </p:nvSpPr>
        <p:spPr>
          <a:xfrm>
            <a:off x="1028700" y="1860046"/>
            <a:ext cx="15783418" cy="7648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34"/>
              </a:lnSpc>
            </a:pPr>
            <a:r>
              <a:rPr lang="en-US" sz="3382" b="1" spc="74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Inst</a:t>
            </a:r>
            <a:r>
              <a:rPr lang="en-US" sz="3382" b="1" u="none" strike="noStrike" spc="74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rumento tipo encuesta breve (7 ítems; una pregunta por variable). Muestra: 40 asistentes recientes a funciones (muestreo por conveniencia).</a:t>
            </a:r>
          </a:p>
          <a:p>
            <a:pPr marL="730178" lvl="1" indent="-365089" algn="ctr">
              <a:lnSpc>
                <a:spcPts val="6628"/>
              </a:lnSpc>
              <a:buFont typeface="Arial"/>
              <a:buChar char="•"/>
            </a:pPr>
            <a:r>
              <a:rPr lang="en-US" sz="3382" u="none" strike="noStrike" spc="74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¿Cómo califica la compra de boletos (taquilla/app)? Bueno / Regular / Malo</a:t>
            </a:r>
          </a:p>
          <a:p>
            <a:pPr marL="730178" lvl="1" indent="-365089" algn="ctr">
              <a:lnSpc>
                <a:spcPts val="6628"/>
              </a:lnSpc>
              <a:buFont typeface="Arial"/>
              <a:buChar char="•"/>
            </a:pPr>
            <a:r>
              <a:rPr lang="en-US" sz="3382" u="none" strike="noStrike" spc="74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¿Cómo califica el tiempo de espera en dulcería? Bueno / Regular / Malo</a:t>
            </a:r>
          </a:p>
          <a:p>
            <a:pPr marL="730178" lvl="1" indent="-365089" algn="ctr">
              <a:lnSpc>
                <a:spcPts val="6628"/>
              </a:lnSpc>
              <a:buFont typeface="Arial"/>
              <a:buChar char="•"/>
            </a:pPr>
            <a:r>
              <a:rPr lang="en-US" sz="3382" u="none" strike="noStrike" spc="74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¿Cómo califica la limpieza de salas? Bueno / Regular / Malo</a:t>
            </a:r>
          </a:p>
          <a:p>
            <a:pPr marL="730178" lvl="1" indent="-365089" algn="ctr">
              <a:lnSpc>
                <a:spcPts val="6628"/>
              </a:lnSpc>
              <a:buFont typeface="Arial"/>
              <a:buChar char="•"/>
            </a:pPr>
            <a:r>
              <a:rPr lang="en-US" sz="3382" u="none" strike="noStrike" spc="74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¿Cómo califica la limpieza de sanitarios? Bueno / Regular / Malo</a:t>
            </a:r>
          </a:p>
          <a:p>
            <a:pPr marL="730178" lvl="1" indent="-365089" algn="ctr">
              <a:lnSpc>
                <a:spcPts val="6628"/>
              </a:lnSpc>
              <a:buFont typeface="Arial"/>
              <a:buChar char="•"/>
            </a:pPr>
            <a:r>
              <a:rPr lang="en-US" sz="3382" u="none" strike="noStrike" spc="74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¿Cómo califica la amabilidad del personal? Bueno / Regular / Malo</a:t>
            </a:r>
          </a:p>
          <a:p>
            <a:pPr marL="730178" lvl="1" indent="-365089" algn="ctr">
              <a:lnSpc>
                <a:spcPts val="6628"/>
              </a:lnSpc>
              <a:buFont typeface="Arial"/>
              <a:buChar char="•"/>
            </a:pPr>
            <a:r>
              <a:rPr lang="en-US" sz="3382" u="none" strike="noStrike" spc="74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¿Cómo califica la puntualidad de la función? Bueno / Regular / Malo</a:t>
            </a:r>
          </a:p>
          <a:p>
            <a:pPr marL="730178" lvl="1" indent="-365089" algn="ctr">
              <a:lnSpc>
                <a:spcPts val="6628"/>
              </a:lnSpc>
              <a:buFont typeface="Arial"/>
              <a:buChar char="•"/>
            </a:pPr>
            <a:r>
              <a:rPr lang="en-US" sz="3382" u="none" strike="noStrike" spc="74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¿Cómo califica la calidad de audio y video? Bueno / Regular / Malo</a:t>
            </a:r>
          </a:p>
          <a:p>
            <a:pPr algn="ctr">
              <a:lnSpc>
                <a:spcPts val="4734"/>
              </a:lnSpc>
            </a:pPr>
            <a:endParaRPr lang="en-US" sz="3382" u="none" strike="noStrike" spc="74">
              <a:solidFill>
                <a:srgbClr val="15254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133286" y="325227"/>
            <a:ext cx="11918633" cy="703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92"/>
              </a:lnSpc>
            </a:pPr>
            <a:r>
              <a:rPr lang="en-US" sz="4137" b="1" spc="388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RECOLECCION DE DATOS E INSTRUMENTO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7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14237" y="-123825"/>
            <a:ext cx="11396291" cy="2090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0"/>
              </a:lnSpc>
            </a:pPr>
            <a:r>
              <a:rPr lang="en-US" sz="5993" b="1" spc="563">
                <a:solidFill>
                  <a:srgbClr val="EDE8E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TABLA DE INDICADORES DE ENFICIENCIA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953266" y="4836772"/>
            <a:ext cx="4384724" cy="673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3"/>
              </a:lnSpc>
            </a:pPr>
            <a:r>
              <a:rPr lang="en-US" sz="3859" b="1" spc="38">
                <a:solidFill>
                  <a:srgbClr val="2537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Objetivo 02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418166" y="4836772"/>
            <a:ext cx="4384724" cy="673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3"/>
              </a:lnSpc>
            </a:pPr>
            <a:r>
              <a:rPr lang="en-US" sz="3859" b="1" spc="38">
                <a:solidFill>
                  <a:srgbClr val="2537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Objetivo 03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6779369" y="5754241"/>
            <a:ext cx="4732518" cy="0"/>
          </a:xfrm>
          <a:prstGeom prst="line">
            <a:avLst/>
          </a:prstGeom>
          <a:ln w="38100" cap="flat">
            <a:solidFill>
              <a:srgbClr val="25375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MX"/>
          </a:p>
        </p:txBody>
      </p:sp>
      <p:sp>
        <p:nvSpPr>
          <p:cNvPr id="6" name="AutoShape 6"/>
          <p:cNvSpPr/>
          <p:nvPr/>
        </p:nvSpPr>
        <p:spPr>
          <a:xfrm flipV="1">
            <a:off x="12244269" y="5754241"/>
            <a:ext cx="4732518" cy="0"/>
          </a:xfrm>
          <a:prstGeom prst="line">
            <a:avLst/>
          </a:prstGeom>
          <a:ln w="38100" cap="flat">
            <a:solidFill>
              <a:srgbClr val="25375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>
            <a:off x="16321534" y="-285545"/>
            <a:ext cx="1966466" cy="1884231"/>
          </a:xfrm>
          <a:custGeom>
            <a:avLst/>
            <a:gdLst/>
            <a:ahLst/>
            <a:cxnLst/>
            <a:rect l="l" t="t" r="r" b="b"/>
            <a:pathLst>
              <a:path w="1966466" h="1884231">
                <a:moveTo>
                  <a:pt x="0" y="0"/>
                </a:moveTo>
                <a:lnTo>
                  <a:pt x="1966466" y="0"/>
                </a:lnTo>
                <a:lnTo>
                  <a:pt x="1966466" y="1884232"/>
                </a:lnTo>
                <a:lnTo>
                  <a:pt x="0" y="1884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MX"/>
          </a:p>
        </p:txBody>
      </p:sp>
      <p:sp>
        <p:nvSpPr>
          <p:cNvPr id="8" name="Freeform 8"/>
          <p:cNvSpPr/>
          <p:nvPr/>
        </p:nvSpPr>
        <p:spPr>
          <a:xfrm>
            <a:off x="17304767" y="854768"/>
            <a:ext cx="1966466" cy="1884231"/>
          </a:xfrm>
          <a:custGeom>
            <a:avLst/>
            <a:gdLst/>
            <a:ahLst/>
            <a:cxnLst/>
            <a:rect l="l" t="t" r="r" b="b"/>
            <a:pathLst>
              <a:path w="1966466" h="1884231">
                <a:moveTo>
                  <a:pt x="0" y="0"/>
                </a:moveTo>
                <a:lnTo>
                  <a:pt x="1966466" y="0"/>
                </a:lnTo>
                <a:lnTo>
                  <a:pt x="1966466" y="1884232"/>
                </a:lnTo>
                <a:lnTo>
                  <a:pt x="0" y="1884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MX"/>
          </a:p>
        </p:txBody>
      </p:sp>
      <p:sp>
        <p:nvSpPr>
          <p:cNvPr id="9" name="Freeform 9"/>
          <p:cNvSpPr/>
          <p:nvPr/>
        </p:nvSpPr>
        <p:spPr>
          <a:xfrm>
            <a:off x="0" y="9258300"/>
            <a:ext cx="1966466" cy="1884231"/>
          </a:xfrm>
          <a:custGeom>
            <a:avLst/>
            <a:gdLst/>
            <a:ahLst/>
            <a:cxnLst/>
            <a:rect l="l" t="t" r="r" b="b"/>
            <a:pathLst>
              <a:path w="1966466" h="1884231">
                <a:moveTo>
                  <a:pt x="0" y="0"/>
                </a:moveTo>
                <a:lnTo>
                  <a:pt x="1966466" y="0"/>
                </a:lnTo>
                <a:lnTo>
                  <a:pt x="1966466" y="1884231"/>
                </a:lnTo>
                <a:lnTo>
                  <a:pt x="0" y="18842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MX"/>
          </a:p>
        </p:txBody>
      </p:sp>
      <p:sp>
        <p:nvSpPr>
          <p:cNvPr id="10" name="Freeform 10"/>
          <p:cNvSpPr/>
          <p:nvPr/>
        </p:nvSpPr>
        <p:spPr>
          <a:xfrm>
            <a:off x="-937766" y="8402769"/>
            <a:ext cx="1966466" cy="1884231"/>
          </a:xfrm>
          <a:custGeom>
            <a:avLst/>
            <a:gdLst/>
            <a:ahLst/>
            <a:cxnLst/>
            <a:rect l="l" t="t" r="r" b="b"/>
            <a:pathLst>
              <a:path w="1966466" h="1884231">
                <a:moveTo>
                  <a:pt x="0" y="0"/>
                </a:moveTo>
                <a:lnTo>
                  <a:pt x="1966466" y="0"/>
                </a:lnTo>
                <a:lnTo>
                  <a:pt x="1966466" y="1884231"/>
                </a:lnTo>
                <a:lnTo>
                  <a:pt x="0" y="18842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>
          <a:xfrm rot="672866">
            <a:off x="-2577710" y="-2598989"/>
            <a:ext cx="6556116" cy="6126988"/>
          </a:xfrm>
          <a:custGeom>
            <a:avLst/>
            <a:gdLst/>
            <a:ahLst/>
            <a:cxnLst/>
            <a:rect l="l" t="t" r="r" b="b"/>
            <a:pathLst>
              <a:path w="6556116" h="6126988">
                <a:moveTo>
                  <a:pt x="0" y="0"/>
                </a:moveTo>
                <a:lnTo>
                  <a:pt x="6556116" y="0"/>
                </a:lnTo>
                <a:lnTo>
                  <a:pt x="6556116" y="6126988"/>
                </a:lnTo>
                <a:lnTo>
                  <a:pt x="0" y="61269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MX"/>
          </a:p>
        </p:txBody>
      </p:sp>
      <p:sp>
        <p:nvSpPr>
          <p:cNvPr id="12" name="Freeform 12"/>
          <p:cNvSpPr/>
          <p:nvPr/>
        </p:nvSpPr>
        <p:spPr>
          <a:xfrm rot="-10799999">
            <a:off x="12715117" y="7583041"/>
            <a:ext cx="6556116" cy="6126988"/>
          </a:xfrm>
          <a:custGeom>
            <a:avLst/>
            <a:gdLst/>
            <a:ahLst/>
            <a:cxnLst/>
            <a:rect l="l" t="t" r="r" b="b"/>
            <a:pathLst>
              <a:path w="6556116" h="6126988">
                <a:moveTo>
                  <a:pt x="0" y="0"/>
                </a:moveTo>
                <a:lnTo>
                  <a:pt x="6556116" y="0"/>
                </a:lnTo>
                <a:lnTo>
                  <a:pt x="6556116" y="6126988"/>
                </a:lnTo>
                <a:lnTo>
                  <a:pt x="0" y="61269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MX"/>
          </a:p>
        </p:txBody>
      </p:sp>
      <p:sp>
        <p:nvSpPr>
          <p:cNvPr id="14" name="TextBox 14"/>
          <p:cNvSpPr txBox="1"/>
          <p:nvPr/>
        </p:nvSpPr>
        <p:spPr>
          <a:xfrm>
            <a:off x="4892282" y="8488494"/>
            <a:ext cx="9418073" cy="597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2"/>
              </a:lnSpc>
            </a:pPr>
            <a:r>
              <a:rPr lang="en-US" sz="3494" b="1" spc="76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In</a:t>
            </a:r>
            <a:r>
              <a:rPr lang="en-US" sz="3494" b="1" u="none" strike="noStrike" spc="76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dicador Global Ponderado: 0.675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8A338CB-77A8-E1A4-3D08-DD0DE8739D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336" y="3193806"/>
            <a:ext cx="15993714" cy="36544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7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636605" y="-4754083"/>
            <a:ext cx="8535602" cy="7976908"/>
          </a:xfrm>
          <a:custGeom>
            <a:avLst/>
            <a:gdLst/>
            <a:ahLst/>
            <a:cxnLst/>
            <a:rect l="l" t="t" r="r" b="b"/>
            <a:pathLst>
              <a:path w="8535602" h="7976908">
                <a:moveTo>
                  <a:pt x="0" y="0"/>
                </a:moveTo>
                <a:lnTo>
                  <a:pt x="8535602" y="0"/>
                </a:lnTo>
                <a:lnTo>
                  <a:pt x="8535602" y="7976908"/>
                </a:lnTo>
                <a:lnTo>
                  <a:pt x="0" y="79769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 rot="-10151301">
            <a:off x="16460146" y="8985742"/>
            <a:ext cx="8535602" cy="7976908"/>
          </a:xfrm>
          <a:custGeom>
            <a:avLst/>
            <a:gdLst/>
            <a:ahLst/>
            <a:cxnLst/>
            <a:rect l="l" t="t" r="r" b="b"/>
            <a:pathLst>
              <a:path w="8535602" h="7976908">
                <a:moveTo>
                  <a:pt x="0" y="0"/>
                </a:moveTo>
                <a:lnTo>
                  <a:pt x="8535602" y="0"/>
                </a:lnTo>
                <a:lnTo>
                  <a:pt x="8535602" y="7976908"/>
                </a:lnTo>
                <a:lnTo>
                  <a:pt x="0" y="79769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 rot="-10800000">
            <a:off x="227234" y="3051988"/>
            <a:ext cx="4808141" cy="1110859"/>
          </a:xfrm>
          <a:custGeom>
            <a:avLst/>
            <a:gdLst/>
            <a:ahLst/>
            <a:cxnLst/>
            <a:rect l="l" t="t" r="r" b="b"/>
            <a:pathLst>
              <a:path w="4808141" h="1110859">
                <a:moveTo>
                  <a:pt x="0" y="0"/>
                </a:moveTo>
                <a:lnTo>
                  <a:pt x="4808141" y="0"/>
                </a:lnTo>
                <a:lnTo>
                  <a:pt x="4808141" y="1110859"/>
                </a:lnTo>
                <a:lnTo>
                  <a:pt x="0" y="1110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473620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Freeform 5"/>
          <p:cNvSpPr/>
          <p:nvPr/>
        </p:nvSpPr>
        <p:spPr>
          <a:xfrm rot="10452176">
            <a:off x="15012576" y="-2759682"/>
            <a:ext cx="5482705" cy="4884592"/>
          </a:xfrm>
          <a:custGeom>
            <a:avLst/>
            <a:gdLst/>
            <a:ahLst/>
            <a:cxnLst/>
            <a:rect l="l" t="t" r="r" b="b"/>
            <a:pathLst>
              <a:path w="5482705" h="4884592">
                <a:moveTo>
                  <a:pt x="0" y="0"/>
                </a:moveTo>
                <a:lnTo>
                  <a:pt x="5482705" y="0"/>
                </a:lnTo>
                <a:lnTo>
                  <a:pt x="5482705" y="4884591"/>
                </a:lnTo>
                <a:lnTo>
                  <a:pt x="0" y="48845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 rot="-10800000">
            <a:off x="6787827" y="3051988"/>
            <a:ext cx="4808141" cy="1110859"/>
          </a:xfrm>
          <a:custGeom>
            <a:avLst/>
            <a:gdLst/>
            <a:ahLst/>
            <a:cxnLst/>
            <a:rect l="l" t="t" r="r" b="b"/>
            <a:pathLst>
              <a:path w="4808141" h="1110859">
                <a:moveTo>
                  <a:pt x="0" y="0"/>
                </a:moveTo>
                <a:lnTo>
                  <a:pt x="4808141" y="0"/>
                </a:lnTo>
                <a:lnTo>
                  <a:pt x="4808141" y="1110859"/>
                </a:lnTo>
                <a:lnTo>
                  <a:pt x="0" y="1110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473620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 rot="-10800000">
            <a:off x="13133532" y="3026687"/>
            <a:ext cx="4808141" cy="1110859"/>
          </a:xfrm>
          <a:custGeom>
            <a:avLst/>
            <a:gdLst/>
            <a:ahLst/>
            <a:cxnLst/>
            <a:rect l="l" t="t" r="r" b="b"/>
            <a:pathLst>
              <a:path w="4808141" h="1110859">
                <a:moveTo>
                  <a:pt x="0" y="0"/>
                </a:moveTo>
                <a:lnTo>
                  <a:pt x="4808141" y="0"/>
                </a:lnTo>
                <a:lnTo>
                  <a:pt x="4808141" y="1110859"/>
                </a:lnTo>
                <a:lnTo>
                  <a:pt x="0" y="1110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473620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Freeform 8"/>
          <p:cNvSpPr/>
          <p:nvPr/>
        </p:nvSpPr>
        <p:spPr>
          <a:xfrm>
            <a:off x="1919563" y="8051977"/>
            <a:ext cx="1967288" cy="1925483"/>
          </a:xfrm>
          <a:custGeom>
            <a:avLst/>
            <a:gdLst/>
            <a:ahLst/>
            <a:cxnLst/>
            <a:rect l="l" t="t" r="r" b="b"/>
            <a:pathLst>
              <a:path w="1967288" h="1925483">
                <a:moveTo>
                  <a:pt x="0" y="0"/>
                </a:moveTo>
                <a:lnTo>
                  <a:pt x="1967288" y="0"/>
                </a:lnTo>
                <a:lnTo>
                  <a:pt x="1967288" y="1925482"/>
                </a:lnTo>
                <a:lnTo>
                  <a:pt x="0" y="192548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776080" y="7850273"/>
            <a:ext cx="2287297" cy="2127187"/>
          </a:xfrm>
          <a:prstGeom prst="rect">
            <a:avLst/>
          </a:prstGeom>
        </p:spPr>
      </p:pic>
      <p:sp>
        <p:nvSpPr>
          <p:cNvPr id="10" name="Freeform 10"/>
          <p:cNvSpPr/>
          <p:nvPr/>
        </p:nvSpPr>
        <p:spPr>
          <a:xfrm>
            <a:off x="14445596" y="7512036"/>
            <a:ext cx="2465423" cy="2465423"/>
          </a:xfrm>
          <a:custGeom>
            <a:avLst/>
            <a:gdLst/>
            <a:ahLst/>
            <a:cxnLst/>
            <a:rect l="l" t="t" r="r" b="b"/>
            <a:pathLst>
              <a:path w="2465423" h="2465423">
                <a:moveTo>
                  <a:pt x="0" y="0"/>
                </a:moveTo>
                <a:lnTo>
                  <a:pt x="2465423" y="0"/>
                </a:lnTo>
                <a:lnTo>
                  <a:pt x="2465423" y="2465423"/>
                </a:lnTo>
                <a:lnTo>
                  <a:pt x="0" y="24654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1" name="TextBox 11"/>
          <p:cNvSpPr txBox="1"/>
          <p:nvPr/>
        </p:nvSpPr>
        <p:spPr>
          <a:xfrm>
            <a:off x="3059546" y="506134"/>
            <a:ext cx="11720366" cy="1418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79"/>
              </a:lnSpc>
            </a:pPr>
            <a:r>
              <a:rPr lang="en-US" sz="8271" b="1" spc="777">
                <a:solidFill>
                  <a:srgbClr val="EDE8E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PLAN DE MEJORA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38573" y="3010614"/>
            <a:ext cx="3936440" cy="1126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0"/>
              </a:lnSpc>
            </a:pPr>
            <a:r>
              <a:rPr lang="en-US" sz="3257" b="1" spc="136">
                <a:solidFill>
                  <a:srgbClr val="2537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Higiene y sanitarios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-92623" y="4342375"/>
            <a:ext cx="6304337" cy="4125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2133" lvl="1" indent="-231066" algn="l">
              <a:lnSpc>
                <a:spcPts val="4109"/>
              </a:lnSpc>
              <a:buFont typeface="Arial"/>
              <a:buChar char="•"/>
            </a:pPr>
            <a:r>
              <a:rPr lang="en-US" sz="2140" b="1" spc="47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Check-list digital con QR en la puerta: </a:t>
            </a:r>
            <a:r>
              <a:rPr lang="en-US" sz="2140" spc="47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registro de limpieza cada 30 minutos, visible para clientes.</a:t>
            </a:r>
          </a:p>
          <a:p>
            <a:pPr marL="462133" lvl="1" indent="-231066" algn="l">
              <a:lnSpc>
                <a:spcPts val="4109"/>
              </a:lnSpc>
              <a:buFont typeface="Arial"/>
              <a:buChar char="•"/>
            </a:pPr>
            <a:r>
              <a:rPr lang="en-US" sz="2140" b="1" spc="47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Supervisión cruzada:</a:t>
            </a:r>
            <a:r>
              <a:rPr lang="en-US" sz="2140" spc="47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el gerente de sala firma al azar 2 veces por turno.</a:t>
            </a:r>
          </a:p>
          <a:p>
            <a:pPr marL="462133" lvl="1" indent="-231066" algn="l">
              <a:lnSpc>
                <a:spcPts val="4109"/>
              </a:lnSpc>
              <a:buFont typeface="Arial"/>
              <a:buChar char="•"/>
            </a:pPr>
            <a:r>
              <a:rPr lang="en-US" sz="2140" b="1" spc="47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Contratación flexible: </a:t>
            </a:r>
            <a:r>
              <a:rPr lang="en-US" sz="2140" spc="47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uso de personal eventual en fines de semana para reforzar limpieza.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211714" y="4367676"/>
            <a:ext cx="6304337" cy="355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2132" lvl="1" indent="-231066" algn="l">
              <a:lnSpc>
                <a:spcPts val="4109"/>
              </a:lnSpc>
              <a:buFont typeface="Arial"/>
              <a:buChar char="•"/>
            </a:pPr>
            <a:r>
              <a:rPr lang="en-US" sz="2140" b="1" spc="47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Pre-producción de palomitas y bebidas en horarios pico.</a:t>
            </a:r>
          </a:p>
          <a:p>
            <a:pPr marL="462132" lvl="1" indent="-231066" algn="l">
              <a:lnSpc>
                <a:spcPts val="4109"/>
              </a:lnSpc>
              <a:buFont typeface="Arial"/>
              <a:buChar char="•"/>
            </a:pPr>
            <a:r>
              <a:rPr lang="en-US" sz="2140" b="1" spc="47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Apertura dinámica de cajas: </a:t>
            </a:r>
            <a:r>
              <a:rPr lang="en-US" sz="2140" spc="47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semáforo visual (verde y Rojo).</a:t>
            </a:r>
          </a:p>
          <a:p>
            <a:pPr marL="462132" lvl="1" indent="-231066" algn="l">
              <a:lnSpc>
                <a:spcPts val="4109"/>
              </a:lnSpc>
              <a:buFont typeface="Arial"/>
              <a:buChar char="•"/>
            </a:pPr>
            <a:r>
              <a:rPr lang="en-US" sz="2140" b="1" spc="47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Digitalización: </a:t>
            </a:r>
            <a:r>
              <a:rPr lang="en-US" sz="2140" spc="47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incentivar compra vía app con “Combo exprés” exclusivo.</a:t>
            </a:r>
          </a:p>
          <a:p>
            <a:pPr algn="l">
              <a:lnSpc>
                <a:spcPts val="4109"/>
              </a:lnSpc>
            </a:pPr>
            <a:endParaRPr lang="en-US" sz="2140" spc="47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223677" y="3010614"/>
            <a:ext cx="3936440" cy="1126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0"/>
              </a:lnSpc>
            </a:pPr>
            <a:r>
              <a:rPr lang="en-US" sz="3257" b="1" spc="136">
                <a:solidFill>
                  <a:srgbClr val="2537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Tiempo en dulcería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569382" y="2985313"/>
            <a:ext cx="3936440" cy="1126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0"/>
              </a:lnSpc>
            </a:pPr>
            <a:r>
              <a:rPr lang="en-US" sz="3257" b="1" spc="136">
                <a:solidFill>
                  <a:srgbClr val="2537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Amabilidad del personal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893535" y="4187114"/>
            <a:ext cx="5288134" cy="355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2132" lvl="1" indent="-231066" algn="l">
              <a:lnSpc>
                <a:spcPts val="4109"/>
              </a:lnSpc>
              <a:buFont typeface="Arial"/>
              <a:buChar char="•"/>
            </a:pPr>
            <a:r>
              <a:rPr lang="en-US" sz="2140" b="1" spc="47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Capacitación en “momentos de verdad” (5 min coaching antes del turno).</a:t>
            </a:r>
          </a:p>
          <a:p>
            <a:pPr marL="462132" lvl="1" indent="-231066" algn="l">
              <a:lnSpc>
                <a:spcPts val="4109"/>
              </a:lnSpc>
              <a:buFont typeface="Arial"/>
              <a:buChar char="•"/>
            </a:pPr>
            <a:r>
              <a:rPr lang="en-US" sz="2140" b="1" spc="47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Programa de reconocimiento interno: </a:t>
            </a:r>
            <a:r>
              <a:rPr lang="en-US" sz="2140" spc="47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“Empleado estrella del mes” visible en lobby.</a:t>
            </a:r>
          </a:p>
          <a:p>
            <a:pPr algn="l">
              <a:lnSpc>
                <a:spcPts val="4109"/>
              </a:lnSpc>
            </a:pPr>
            <a:endParaRPr lang="en-US" sz="2140" spc="47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7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636605" y="-4754083"/>
            <a:ext cx="8535602" cy="7976908"/>
          </a:xfrm>
          <a:custGeom>
            <a:avLst/>
            <a:gdLst/>
            <a:ahLst/>
            <a:cxnLst/>
            <a:rect l="l" t="t" r="r" b="b"/>
            <a:pathLst>
              <a:path w="8535602" h="7976908">
                <a:moveTo>
                  <a:pt x="0" y="0"/>
                </a:moveTo>
                <a:lnTo>
                  <a:pt x="8535602" y="0"/>
                </a:lnTo>
                <a:lnTo>
                  <a:pt x="8535602" y="7976908"/>
                </a:lnTo>
                <a:lnTo>
                  <a:pt x="0" y="79769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 rot="-10151301">
            <a:off x="16460146" y="8985742"/>
            <a:ext cx="8535602" cy="7976908"/>
          </a:xfrm>
          <a:custGeom>
            <a:avLst/>
            <a:gdLst/>
            <a:ahLst/>
            <a:cxnLst/>
            <a:rect l="l" t="t" r="r" b="b"/>
            <a:pathLst>
              <a:path w="8535602" h="7976908">
                <a:moveTo>
                  <a:pt x="0" y="0"/>
                </a:moveTo>
                <a:lnTo>
                  <a:pt x="8535602" y="0"/>
                </a:lnTo>
                <a:lnTo>
                  <a:pt x="8535602" y="7976908"/>
                </a:lnTo>
                <a:lnTo>
                  <a:pt x="0" y="79769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 rot="-10800000">
            <a:off x="227234" y="3180502"/>
            <a:ext cx="4808141" cy="1110859"/>
          </a:xfrm>
          <a:custGeom>
            <a:avLst/>
            <a:gdLst/>
            <a:ahLst/>
            <a:cxnLst/>
            <a:rect l="l" t="t" r="r" b="b"/>
            <a:pathLst>
              <a:path w="4808141" h="1110859">
                <a:moveTo>
                  <a:pt x="0" y="0"/>
                </a:moveTo>
                <a:lnTo>
                  <a:pt x="4808141" y="0"/>
                </a:lnTo>
                <a:lnTo>
                  <a:pt x="4808141" y="1110859"/>
                </a:lnTo>
                <a:lnTo>
                  <a:pt x="0" y="1110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473620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Freeform 5"/>
          <p:cNvSpPr/>
          <p:nvPr/>
        </p:nvSpPr>
        <p:spPr>
          <a:xfrm rot="10452176">
            <a:off x="15012576" y="-2759682"/>
            <a:ext cx="5482705" cy="4884592"/>
          </a:xfrm>
          <a:custGeom>
            <a:avLst/>
            <a:gdLst/>
            <a:ahLst/>
            <a:cxnLst/>
            <a:rect l="l" t="t" r="r" b="b"/>
            <a:pathLst>
              <a:path w="5482705" h="4884592">
                <a:moveTo>
                  <a:pt x="0" y="0"/>
                </a:moveTo>
                <a:lnTo>
                  <a:pt x="5482705" y="0"/>
                </a:lnTo>
                <a:lnTo>
                  <a:pt x="5482705" y="4884591"/>
                </a:lnTo>
                <a:lnTo>
                  <a:pt x="0" y="48845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 rot="-10800000">
            <a:off x="6680383" y="3026687"/>
            <a:ext cx="4808141" cy="1110859"/>
          </a:xfrm>
          <a:custGeom>
            <a:avLst/>
            <a:gdLst/>
            <a:ahLst/>
            <a:cxnLst/>
            <a:rect l="l" t="t" r="r" b="b"/>
            <a:pathLst>
              <a:path w="4808141" h="1110859">
                <a:moveTo>
                  <a:pt x="0" y="0"/>
                </a:moveTo>
                <a:lnTo>
                  <a:pt x="4808141" y="0"/>
                </a:lnTo>
                <a:lnTo>
                  <a:pt x="4808141" y="1110859"/>
                </a:lnTo>
                <a:lnTo>
                  <a:pt x="0" y="1110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473620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 rot="-10800000">
            <a:off x="12945788" y="3026687"/>
            <a:ext cx="4808141" cy="1110859"/>
          </a:xfrm>
          <a:custGeom>
            <a:avLst/>
            <a:gdLst/>
            <a:ahLst/>
            <a:cxnLst/>
            <a:rect l="l" t="t" r="r" b="b"/>
            <a:pathLst>
              <a:path w="4808141" h="1110859">
                <a:moveTo>
                  <a:pt x="0" y="0"/>
                </a:moveTo>
                <a:lnTo>
                  <a:pt x="4808141" y="0"/>
                </a:lnTo>
                <a:lnTo>
                  <a:pt x="4808141" y="1110859"/>
                </a:lnTo>
                <a:lnTo>
                  <a:pt x="0" y="1110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473620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Freeform 8"/>
          <p:cNvSpPr/>
          <p:nvPr/>
        </p:nvSpPr>
        <p:spPr>
          <a:xfrm>
            <a:off x="631196" y="6998534"/>
            <a:ext cx="3686207" cy="2059668"/>
          </a:xfrm>
          <a:custGeom>
            <a:avLst/>
            <a:gdLst/>
            <a:ahLst/>
            <a:cxnLst/>
            <a:rect l="l" t="t" r="r" b="b"/>
            <a:pathLst>
              <a:path w="3686207" h="2059668">
                <a:moveTo>
                  <a:pt x="0" y="0"/>
                </a:moveTo>
                <a:lnTo>
                  <a:pt x="3686207" y="0"/>
                </a:lnTo>
                <a:lnTo>
                  <a:pt x="3686207" y="2059668"/>
                </a:lnTo>
                <a:lnTo>
                  <a:pt x="0" y="20596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9" name="Freeform 9"/>
          <p:cNvSpPr/>
          <p:nvPr/>
        </p:nvSpPr>
        <p:spPr>
          <a:xfrm>
            <a:off x="7311803" y="6508070"/>
            <a:ext cx="3215851" cy="3215851"/>
          </a:xfrm>
          <a:custGeom>
            <a:avLst/>
            <a:gdLst/>
            <a:ahLst/>
            <a:cxnLst/>
            <a:rect l="l" t="t" r="r" b="b"/>
            <a:pathLst>
              <a:path w="3215851" h="3215851">
                <a:moveTo>
                  <a:pt x="0" y="0"/>
                </a:moveTo>
                <a:lnTo>
                  <a:pt x="3215851" y="0"/>
                </a:lnTo>
                <a:lnTo>
                  <a:pt x="3215851" y="3215850"/>
                </a:lnTo>
                <a:lnTo>
                  <a:pt x="0" y="32158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0" name="Freeform 10"/>
          <p:cNvSpPr/>
          <p:nvPr/>
        </p:nvSpPr>
        <p:spPr>
          <a:xfrm>
            <a:off x="14150224" y="6998534"/>
            <a:ext cx="2598805" cy="2579904"/>
          </a:xfrm>
          <a:custGeom>
            <a:avLst/>
            <a:gdLst/>
            <a:ahLst/>
            <a:cxnLst/>
            <a:rect l="l" t="t" r="r" b="b"/>
            <a:pathLst>
              <a:path w="2598805" h="2579904">
                <a:moveTo>
                  <a:pt x="0" y="0"/>
                </a:moveTo>
                <a:lnTo>
                  <a:pt x="2598805" y="0"/>
                </a:lnTo>
                <a:lnTo>
                  <a:pt x="2598805" y="2579904"/>
                </a:lnTo>
                <a:lnTo>
                  <a:pt x="0" y="257990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1" name="TextBox 11"/>
          <p:cNvSpPr txBox="1"/>
          <p:nvPr/>
        </p:nvSpPr>
        <p:spPr>
          <a:xfrm>
            <a:off x="3059546" y="506134"/>
            <a:ext cx="11720366" cy="1418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79"/>
              </a:lnSpc>
            </a:pPr>
            <a:r>
              <a:rPr lang="en-US" sz="8271" b="1" spc="777">
                <a:solidFill>
                  <a:srgbClr val="EDE8E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PLAN DE MEJORA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66600" y="3139128"/>
            <a:ext cx="4277578" cy="1126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0"/>
              </a:lnSpc>
            </a:pPr>
            <a:r>
              <a:rPr lang="en-US" sz="3257" b="1" spc="136">
                <a:solidFill>
                  <a:srgbClr val="2537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Compra de boletos (taquilla/app)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345" y="4486665"/>
            <a:ext cx="6114401" cy="2149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3489" lvl="1" indent="-246745" algn="l">
              <a:lnSpc>
                <a:spcPts val="4388"/>
              </a:lnSpc>
              <a:buFont typeface="Arial"/>
              <a:buChar char="•"/>
            </a:pPr>
            <a:r>
              <a:rPr lang="en-US" sz="2285" b="1" spc="5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Kioscos de auto atención.</a:t>
            </a:r>
          </a:p>
          <a:p>
            <a:pPr marL="493489" lvl="1" indent="-246745" algn="l">
              <a:lnSpc>
                <a:spcPts val="4388"/>
              </a:lnSpc>
              <a:buFont typeface="Arial"/>
              <a:buChar char="•"/>
            </a:pPr>
            <a:r>
              <a:rPr lang="en-US" sz="2285" spc="5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Promoción app: 10%</a:t>
            </a:r>
            <a:r>
              <a:rPr lang="en-US" sz="2285" b="1" spc="50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descuento o palomitas pequeñas gratis por compra digital.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116746" y="4291579"/>
            <a:ext cx="6255512" cy="2216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7651" lvl="1" indent="-253825" algn="l">
              <a:lnSpc>
                <a:spcPts val="4514"/>
              </a:lnSpc>
              <a:buFont typeface="Arial"/>
              <a:buChar char="•"/>
            </a:pPr>
            <a:r>
              <a:rPr lang="en-US" sz="2351" b="1" spc="51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Auditoría flash (2 min) entre funciones: </a:t>
            </a:r>
            <a:r>
              <a:rPr lang="en-US" sz="2351" spc="51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checklist de butacas, pasillos, cestos.</a:t>
            </a:r>
          </a:p>
          <a:p>
            <a:pPr marL="507651" lvl="1" indent="-253825" algn="l">
              <a:lnSpc>
                <a:spcPts val="4514"/>
              </a:lnSpc>
              <a:buFont typeface="Arial"/>
              <a:buChar char="•"/>
            </a:pPr>
            <a:r>
              <a:rPr lang="en-US" sz="2351" b="1" spc="51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Turno especial de “brigada rápida” para horarios de alta rotación.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832660" y="3232276"/>
            <a:ext cx="4407791" cy="623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6"/>
              </a:lnSpc>
            </a:pPr>
            <a:r>
              <a:rPr lang="en-US" sz="3647" b="1" spc="153">
                <a:solidFill>
                  <a:srgbClr val="2537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Limpieza de salas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990550" y="3123352"/>
            <a:ext cx="4718618" cy="910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2"/>
              </a:lnSpc>
            </a:pPr>
            <a:r>
              <a:rPr lang="en-US" sz="2623" b="1" spc="110">
                <a:solidFill>
                  <a:srgbClr val="2537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Calidad técnica (audio/video, puntualidad)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783961" y="4168064"/>
            <a:ext cx="5331330" cy="2817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4590" lvl="1" indent="-257295" algn="l">
              <a:lnSpc>
                <a:spcPts val="4576"/>
              </a:lnSpc>
              <a:buFont typeface="Arial"/>
              <a:buChar char="•"/>
            </a:pPr>
            <a:r>
              <a:rPr lang="en-US" sz="2383" b="1" spc="52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Mantenimiento preventivo semanal.</a:t>
            </a:r>
          </a:p>
          <a:p>
            <a:pPr marL="514590" lvl="1" indent="-257295" algn="l">
              <a:lnSpc>
                <a:spcPts val="4576"/>
              </a:lnSpc>
              <a:buFont typeface="Arial"/>
              <a:buChar char="•"/>
            </a:pPr>
            <a:r>
              <a:rPr lang="en-US" sz="2383" b="1" spc="52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Bitácora de retrasos y ajustes con causa raíz.</a:t>
            </a:r>
          </a:p>
          <a:p>
            <a:pPr algn="l">
              <a:lnSpc>
                <a:spcPts val="4576"/>
              </a:lnSpc>
            </a:pPr>
            <a:endParaRPr lang="en-US" sz="2383" b="1" spc="52">
              <a:solidFill>
                <a:srgbClr val="FFFFFF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29195" y="49770"/>
            <a:ext cx="13054396" cy="1252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58"/>
              </a:lnSpc>
            </a:pPr>
            <a:r>
              <a:rPr lang="en-US" sz="7327" b="1" spc="688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Introducción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73806" y="1389157"/>
            <a:ext cx="16165175" cy="820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1"/>
              </a:lnSpc>
            </a:pPr>
            <a:r>
              <a:rPr lang="en-US" sz="3120" spc="68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La investigación realizada nos permitió evaluar de manera objetiva la eficiencia del servicio en Cinépolis, recopilados a través de encuestas y consolidando un indicador global que refleja el nivel de satisfacción de los clientes. Los resultados evidenciaron que, si bien la empresa mantiene estándares altos en aspectos como la limpieza y el confort de las salas, existen áreas que requieren especial atención, tales como los tiempos de espera y la percepción de precios.</a:t>
            </a:r>
          </a:p>
          <a:p>
            <a:pPr algn="ctr">
              <a:lnSpc>
                <a:spcPts val="5991"/>
              </a:lnSpc>
            </a:pPr>
            <a:r>
              <a:rPr lang="en-US" sz="3120" spc="68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El plan de mejora propuesto busca atender estas oportunidades mediante estrategias centradas en la optimización de procesos, el fortalecimiento de la capacitación del personal, la implementación de tecnología para agilizar servicios y el diseño de programas de fidelización de clientes.</a:t>
            </a:r>
          </a:p>
          <a:p>
            <a:pPr algn="l">
              <a:lnSpc>
                <a:spcPts val="5991"/>
              </a:lnSpc>
            </a:pPr>
            <a:endParaRPr lang="en-US" sz="3120" spc="68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708</Words>
  <Application>Microsoft Office PowerPoint</Application>
  <PresentationFormat>Personalizado</PresentationFormat>
  <Paragraphs>76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Glacial Indifference Bold</vt:lpstr>
      <vt:lpstr>Calibri</vt:lpstr>
      <vt:lpstr>Arial</vt:lpstr>
      <vt:lpstr>Glacial Indifference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proyecto de negocio formas orgánicas profesional azul y beis</dc:title>
  <cp:lastModifiedBy>221B39021 ANDRES ALEJANDRO CASTELLANOS SALAS</cp:lastModifiedBy>
  <cp:revision>2</cp:revision>
  <dcterms:created xsi:type="dcterms:W3CDTF">2006-08-16T00:00:00Z</dcterms:created>
  <dcterms:modified xsi:type="dcterms:W3CDTF">2025-08-27T12:00:27Z</dcterms:modified>
  <dc:identifier>DAGxNmRZT2c</dc:identifier>
</cp:coreProperties>
</file>